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410" r:id="rId2"/>
    <p:sldId id="386" r:id="rId3"/>
    <p:sldId id="368" r:id="rId4"/>
    <p:sldId id="380" r:id="rId5"/>
    <p:sldId id="328" r:id="rId6"/>
    <p:sldId id="390" r:id="rId7"/>
    <p:sldId id="355" r:id="rId8"/>
    <p:sldId id="339" r:id="rId9"/>
    <p:sldId id="391" r:id="rId10"/>
    <p:sldId id="408" r:id="rId11"/>
    <p:sldId id="409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CCFF"/>
    <a:srgbClr val="FF0000"/>
    <a:srgbClr val="DD89D7"/>
    <a:srgbClr val="3399FF"/>
    <a:srgbClr val="CC00CC"/>
    <a:srgbClr val="FF00FF"/>
    <a:srgbClr val="0B768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67" autoAdjust="0"/>
    <p:restoredTop sz="91117" autoAdjust="0"/>
  </p:normalViewPr>
  <p:slideViewPr>
    <p:cSldViewPr>
      <p:cViewPr varScale="1">
        <p:scale>
          <a:sx n="63" d="100"/>
          <a:sy n="63" d="100"/>
        </p:scale>
        <p:origin x="-1088" y="-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3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536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7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9F41E5B-BB0F-437E-BE64-460E6E1CD6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637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0457010-8C09-47C2-9EC0-93754DE95779}" type="slidenum">
              <a:rPr lang="en-US" altLang="en-US" smtClean="0">
                <a:latin typeface="Arial" charset="0"/>
              </a:rPr>
              <a:pPr/>
              <a:t>7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510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5" name="Oval 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>
            <a:lvl1pPr algn="ctr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" name="Oval 9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>
            <a:lvl1pPr algn="ctr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" name="Oval 10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>
            <a:lvl1pPr algn="ctr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8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52920-77DD-496E-9D11-70EECD4AEA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B3AF0-DF41-4986-8CF3-D37AB12FFC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332F3-8B5E-4B6A-BB37-132D4BBAAA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0" y="190500"/>
            <a:ext cx="7010400" cy="582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1DA55-A3F5-4E4A-8315-1B3B9EC9A5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10AD5-40C9-4D70-9AC7-2E8A0B2A48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74035-278A-43EE-AB1C-D202872C49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43B7B-382A-4F8F-B54E-D1908D977D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91D11-58A5-4C9F-BE2C-E329A9C8D8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351D4-C2EF-407B-AD59-73E31DB814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75FED-2DB0-4753-B0FC-E2816EE19A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67765-0B3A-4721-8662-9DADF9589B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C1A2E-B7D9-437C-B3FF-9AB164132F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16420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16421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16422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6AF51C9-11C8-4F98-A2A4-4FEA429299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Line 7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32" name="Oval 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>
            <a:lvl1pPr algn="ctr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3" name="Oval 9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>
            <a:lvl1pPr algn="ctr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4" name="Oval 10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>
            <a:lvl1pPr algn="ctr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vi.wikipedia.org/w/index.php?title=Le_Paria&amp;action=edit&amp;redlink=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8 hình nền powerpoint về lịch sử mang phong cách cổ điển | Blank scrolls,  Old paper background, Paper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88445" y="914400"/>
            <a:ext cx="67671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TRƯỜNG TH PHÚ HÒA ĐÔNG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9400" y="1560731"/>
            <a:ext cx="30283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LỊCH SỬ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6518" y="2357959"/>
            <a:ext cx="4374155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60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ĐẢNG CỘNG SẢN </a:t>
            </a:r>
            <a:r>
              <a:rPr lang="en-US" altLang="en-US" sz="6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VIỆT </a:t>
            </a:r>
            <a:r>
              <a:rPr lang="en-US" altLang="en-US" sz="60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NAM RA ĐỜI.</a:t>
            </a:r>
          </a:p>
        </p:txBody>
      </p:sp>
    </p:spTree>
    <p:extLst>
      <p:ext uri="{BB962C8B-B14F-4D97-AF65-F5344CB8AC3E}">
        <p14:creationId xmlns:p14="http://schemas.microsoft.com/office/powerpoint/2010/main" val="2951273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113"/>
            <a:ext cx="9144000" cy="684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>
          <a:xfrm rot="10800000" flipV="1">
            <a:off x="2590800" y="846138"/>
            <a:ext cx="4770438" cy="831850"/>
          </a:xfrm>
        </p:spPr>
        <p:txBody>
          <a:bodyPr/>
          <a:lstStyle/>
          <a:p>
            <a:pPr algn="ctr" eaLnBrk="1" hangingPunct="1"/>
            <a:r>
              <a:rPr lang="vi-VN" altLang="en-US" sz="4400" b="1" smtClean="0">
                <a:solidFill>
                  <a:srgbClr val="FF0000"/>
                </a:solidFill>
                <a:latin typeface="Times New Roman" pitchFamily="18" charset="0"/>
              </a:rPr>
              <a:t>GHI NHỚ</a:t>
            </a:r>
            <a:endParaRPr lang="en-US" altLang="en-US" sz="4400" b="1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8575" y="3048000"/>
            <a:ext cx="9144000" cy="2743200"/>
          </a:xfrm>
        </p:spPr>
        <p:txBody>
          <a:bodyPr/>
          <a:lstStyle/>
          <a:p>
            <a:pPr algn="just" eaLnBrk="1" hangingPunct="1"/>
            <a:r>
              <a:rPr lang="en-US" altLang="en-US" sz="4400" b="1" smtClean="0">
                <a:solidFill>
                  <a:srgbClr val="000099"/>
                </a:solidFill>
                <a:latin typeface="Times New Roman" pitchFamily="18" charset="0"/>
              </a:rPr>
              <a:t>Ngày 3/2/1930, Đảng Cộng sản Việt Nam ra đời. Từ đó, cách mạng nước ta có Đảng lãnh đạo </a:t>
            </a:r>
            <a:r>
              <a:rPr lang="vi-VN" altLang="en-US" sz="4400" b="1" smtClean="0">
                <a:solidFill>
                  <a:srgbClr val="000099"/>
                </a:solidFill>
                <a:latin typeface="Times New Roman" pitchFamily="18" charset="0"/>
              </a:rPr>
              <a:t>và đã giành được nhiều thắng lợi vẻ vang. </a:t>
            </a:r>
            <a:endParaRPr lang="en-US" altLang="en-US" sz="4400" b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637" y="0"/>
            <a:ext cx="9123363" cy="6858000"/>
          </a:xfrm>
        </p:spPr>
      </p:pic>
      <p:sp>
        <p:nvSpPr>
          <p:cNvPr id="2" name="Rounded Rectangle 1"/>
          <p:cNvSpPr/>
          <p:nvPr/>
        </p:nvSpPr>
        <p:spPr bwMode="auto">
          <a:xfrm>
            <a:off x="1981200" y="2590800"/>
            <a:ext cx="5029200" cy="1600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3448050" y="598874"/>
            <a:ext cx="22479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Lịch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sử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228600" y="1185324"/>
            <a:ext cx="798458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ĐẢNG CỘNG SẢN VIỆT NAM RA ĐỜI.           </a:t>
            </a:r>
          </a:p>
        </p:txBody>
      </p:sp>
      <p:pic>
        <p:nvPicPr>
          <p:cNvPr id="9225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12" y="2317104"/>
            <a:ext cx="1930400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790700" y="2541588"/>
            <a:ext cx="743902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000" b="1" dirty="0">
                <a:solidFill>
                  <a:srgbClr val="FF3399"/>
                </a:solidFill>
                <a:latin typeface="Times New Roman" pitchFamily="18" charset="0"/>
              </a:rPr>
              <a:t>1. </a:t>
            </a:r>
            <a:r>
              <a:rPr lang="en-US" altLang="en-US" sz="6000" b="1" dirty="0" err="1">
                <a:solidFill>
                  <a:srgbClr val="FF3399"/>
                </a:solidFill>
                <a:latin typeface="Times New Roman" pitchFamily="18" charset="0"/>
              </a:rPr>
              <a:t>Tìm</a:t>
            </a:r>
            <a:r>
              <a:rPr lang="en-US" altLang="en-US" sz="60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FF3399"/>
                </a:solidFill>
                <a:latin typeface="Times New Roman" pitchFamily="18" charset="0"/>
              </a:rPr>
              <a:t>hiểu</a:t>
            </a:r>
            <a:r>
              <a:rPr lang="en-US" altLang="en-US" sz="60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FF3399"/>
                </a:solidFill>
                <a:latin typeface="Times New Roman" pitchFamily="18" charset="0"/>
              </a:rPr>
              <a:t>bối</a:t>
            </a:r>
            <a:r>
              <a:rPr lang="en-US" altLang="en-US" sz="60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FF3399"/>
                </a:solidFill>
                <a:latin typeface="Times New Roman" pitchFamily="18" charset="0"/>
              </a:rPr>
              <a:t>cảnh</a:t>
            </a:r>
            <a:r>
              <a:rPr lang="en-US" altLang="en-US" sz="60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FF3399"/>
                </a:solidFill>
                <a:latin typeface="Times New Roman" pitchFamily="18" charset="0"/>
              </a:rPr>
              <a:t>dẫn</a:t>
            </a:r>
            <a:r>
              <a:rPr lang="en-US" altLang="en-US" sz="60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FF3399"/>
                </a:solidFill>
                <a:latin typeface="Times New Roman" pitchFamily="18" charset="0"/>
              </a:rPr>
              <a:t>tới</a:t>
            </a:r>
            <a:r>
              <a:rPr lang="en-US" altLang="en-US" sz="60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FF3399"/>
                </a:solidFill>
                <a:latin typeface="Times New Roman" pitchFamily="18" charset="0"/>
              </a:rPr>
              <a:t>Hội</a:t>
            </a:r>
            <a:r>
              <a:rPr lang="en-US" altLang="en-US" sz="60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FF3399"/>
                </a:solidFill>
                <a:latin typeface="Times New Roman" pitchFamily="18" charset="0"/>
              </a:rPr>
              <a:t>nghị</a:t>
            </a:r>
            <a:r>
              <a:rPr lang="en-US" altLang="en-US" sz="60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FF3399"/>
                </a:solidFill>
                <a:latin typeface="Times New Roman" pitchFamily="18" charset="0"/>
              </a:rPr>
              <a:t>thành</a:t>
            </a:r>
            <a:r>
              <a:rPr lang="en-US" altLang="en-US" sz="60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FF3399"/>
                </a:solidFill>
                <a:latin typeface="Times New Roman" pitchFamily="18" charset="0"/>
              </a:rPr>
              <a:t>lập</a:t>
            </a:r>
            <a:r>
              <a:rPr lang="en-US" altLang="en-US" sz="60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FF3399"/>
                </a:solidFill>
                <a:latin typeface="Times New Roman" pitchFamily="18" charset="0"/>
              </a:rPr>
              <a:t>Đảng</a:t>
            </a:r>
            <a:r>
              <a:rPr lang="en-US" altLang="en-US" sz="6000" b="1" dirty="0">
                <a:solidFill>
                  <a:srgbClr val="FF3399"/>
                </a:solidFill>
                <a:latin typeface="Times New Roman" pitchFamily="18" charset="0"/>
              </a:rPr>
              <a:t> ở </a:t>
            </a:r>
            <a:r>
              <a:rPr lang="en-US" altLang="en-US" sz="6000" b="1" dirty="0" err="1">
                <a:solidFill>
                  <a:srgbClr val="FF3399"/>
                </a:solidFill>
                <a:latin typeface="Times New Roman" pitchFamily="18" charset="0"/>
              </a:rPr>
              <a:t>Việt</a:t>
            </a:r>
            <a:r>
              <a:rPr lang="en-US" altLang="en-US" sz="6000" b="1" dirty="0">
                <a:solidFill>
                  <a:srgbClr val="FF3399"/>
                </a:solidFill>
                <a:latin typeface="Times New Roman" pitchFamily="18" charset="0"/>
              </a:rPr>
              <a:t> Nam </a:t>
            </a:r>
            <a:r>
              <a:rPr lang="en-US" altLang="en-US" sz="6000" b="1" dirty="0" err="1">
                <a:solidFill>
                  <a:srgbClr val="FF3399"/>
                </a:solidFill>
                <a:latin typeface="Times New Roman" pitchFamily="18" charset="0"/>
              </a:rPr>
              <a:t>đầu</a:t>
            </a:r>
            <a:r>
              <a:rPr lang="en-US" altLang="en-US" sz="60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FF3399"/>
                </a:solidFill>
                <a:latin typeface="Times New Roman" pitchFamily="18" charset="0"/>
              </a:rPr>
              <a:t>năm</a:t>
            </a:r>
            <a:r>
              <a:rPr lang="en-US" altLang="en-US" sz="6000" b="1" dirty="0">
                <a:solidFill>
                  <a:srgbClr val="FF3399"/>
                </a:solidFill>
                <a:latin typeface="Times New Roman" pitchFamily="18" charset="0"/>
              </a:rPr>
              <a:t> 1930</a:t>
            </a:r>
          </a:p>
        </p:txBody>
      </p:sp>
      <p:sp>
        <p:nvSpPr>
          <p:cNvPr id="2" name="Rectangle 1"/>
          <p:cNvSpPr/>
          <p:nvPr/>
        </p:nvSpPr>
        <p:spPr>
          <a:xfrm>
            <a:off x="1133998" y="19454"/>
            <a:ext cx="695325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4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11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2021</a:t>
            </a:r>
            <a:br>
              <a:rPr lang="en-US" sz="32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89094" y="228600"/>
            <a:ext cx="791190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3399"/>
                </a:solidFill>
                <a:latin typeface="Times New Roman" pitchFamily="18" charset="0"/>
              </a:rPr>
              <a:t>1. </a:t>
            </a:r>
            <a:r>
              <a:rPr lang="en-US" altLang="en-US" sz="3200" b="1" dirty="0" err="1">
                <a:solidFill>
                  <a:srgbClr val="FF3399"/>
                </a:solidFill>
                <a:latin typeface="Times New Roman" pitchFamily="18" charset="0"/>
              </a:rPr>
              <a:t>Tìm</a:t>
            </a:r>
            <a:r>
              <a:rPr lang="en-US" altLang="en-US" sz="32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99"/>
                </a:solidFill>
                <a:latin typeface="Times New Roman" pitchFamily="18" charset="0"/>
              </a:rPr>
              <a:t>hiểu</a:t>
            </a:r>
            <a:r>
              <a:rPr lang="en-US" altLang="en-US" sz="32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99"/>
                </a:solidFill>
                <a:latin typeface="Times New Roman" pitchFamily="18" charset="0"/>
              </a:rPr>
              <a:t>bối</a:t>
            </a:r>
            <a:r>
              <a:rPr lang="en-US" altLang="en-US" sz="32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99"/>
                </a:solidFill>
                <a:latin typeface="Times New Roman" pitchFamily="18" charset="0"/>
              </a:rPr>
              <a:t>cảnh</a:t>
            </a:r>
            <a:r>
              <a:rPr lang="en-US" altLang="en-US" sz="32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99"/>
                </a:solidFill>
                <a:latin typeface="Times New Roman" pitchFamily="18" charset="0"/>
              </a:rPr>
              <a:t>dẫn</a:t>
            </a:r>
            <a:r>
              <a:rPr lang="en-US" altLang="en-US" sz="32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99"/>
                </a:solidFill>
                <a:latin typeface="Times New Roman" pitchFamily="18" charset="0"/>
              </a:rPr>
              <a:t>tới</a:t>
            </a:r>
            <a:r>
              <a:rPr lang="en-US" altLang="en-US" sz="32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99"/>
                </a:solidFill>
                <a:latin typeface="Times New Roman" pitchFamily="18" charset="0"/>
              </a:rPr>
              <a:t>Hội</a:t>
            </a:r>
            <a:r>
              <a:rPr lang="en-US" altLang="en-US" sz="32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99"/>
                </a:solidFill>
                <a:latin typeface="Times New Roman" pitchFamily="18" charset="0"/>
              </a:rPr>
              <a:t>nghị</a:t>
            </a:r>
            <a:r>
              <a:rPr lang="en-US" altLang="en-US" sz="32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99"/>
                </a:solidFill>
                <a:latin typeface="Times New Roman" pitchFamily="18" charset="0"/>
              </a:rPr>
              <a:t>thành</a:t>
            </a:r>
            <a:r>
              <a:rPr lang="en-US" altLang="en-US" sz="32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99"/>
                </a:solidFill>
                <a:latin typeface="Times New Roman" pitchFamily="18" charset="0"/>
              </a:rPr>
              <a:t>lập</a:t>
            </a:r>
            <a:r>
              <a:rPr lang="en-US" altLang="en-US" sz="32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99"/>
                </a:solidFill>
                <a:latin typeface="Times New Roman" pitchFamily="18" charset="0"/>
              </a:rPr>
              <a:t>Đảng</a:t>
            </a:r>
            <a:r>
              <a:rPr lang="en-US" altLang="en-US" sz="3200" b="1" dirty="0">
                <a:solidFill>
                  <a:srgbClr val="FF3399"/>
                </a:solidFill>
                <a:latin typeface="Times New Roman" pitchFamily="18" charset="0"/>
              </a:rPr>
              <a:t> ở </a:t>
            </a:r>
            <a:r>
              <a:rPr lang="en-US" altLang="en-US" sz="3200" b="1" dirty="0" err="1">
                <a:solidFill>
                  <a:srgbClr val="FF3399"/>
                </a:solidFill>
                <a:latin typeface="Times New Roman" pitchFamily="18" charset="0"/>
              </a:rPr>
              <a:t>Việt</a:t>
            </a:r>
            <a:r>
              <a:rPr lang="en-US" altLang="en-US" sz="3200" b="1" dirty="0">
                <a:solidFill>
                  <a:srgbClr val="FF3399"/>
                </a:solidFill>
                <a:latin typeface="Times New Roman" pitchFamily="18" charset="0"/>
              </a:rPr>
              <a:t> Nam </a:t>
            </a:r>
            <a:r>
              <a:rPr lang="en-US" altLang="en-US" sz="3200" b="1" dirty="0" err="1">
                <a:solidFill>
                  <a:srgbClr val="FF3399"/>
                </a:solidFill>
                <a:latin typeface="Times New Roman" pitchFamily="18" charset="0"/>
              </a:rPr>
              <a:t>đầu</a:t>
            </a:r>
            <a:r>
              <a:rPr lang="en-US" altLang="en-US" sz="32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99"/>
                </a:solidFill>
                <a:latin typeface="Times New Roman" pitchFamily="18" charset="0"/>
              </a:rPr>
              <a:t>năm</a:t>
            </a:r>
            <a:r>
              <a:rPr lang="en-US" altLang="en-US" sz="3200" b="1" dirty="0">
                <a:solidFill>
                  <a:srgbClr val="FF3399"/>
                </a:solidFill>
                <a:latin typeface="Times New Roman" pitchFamily="18" charset="0"/>
              </a:rPr>
              <a:t> 1930</a:t>
            </a:r>
          </a:p>
        </p:txBody>
      </p:sp>
      <p:sp>
        <p:nvSpPr>
          <p:cNvPr id="337926" name="Text Box 6"/>
          <p:cNvSpPr txBox="1">
            <a:spLocks noChangeArrowheads="1"/>
          </p:cNvSpPr>
          <p:nvPr/>
        </p:nvSpPr>
        <p:spPr bwMode="auto">
          <a:xfrm>
            <a:off x="1752600" y="1524000"/>
            <a:ext cx="7391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800" b="1" i="1">
                <a:solidFill>
                  <a:srgbClr val="FF0000"/>
                </a:solidFill>
                <a:latin typeface="Times New Roman" pitchFamily="18" charset="0"/>
              </a:rPr>
              <a:t>Vì</a:t>
            </a:r>
            <a:r>
              <a:rPr lang="en-US" altLang="en-US" sz="2800" b="1" i="1">
                <a:solidFill>
                  <a:srgbClr val="FF0000"/>
                </a:solidFill>
                <a:latin typeface="Times New Roman" pitchFamily="18" charset="0"/>
              </a:rPr>
              <a:t> sao </a:t>
            </a:r>
            <a:r>
              <a:rPr lang="vi-VN" altLang="en-US" sz="2800" b="1" i="1">
                <a:solidFill>
                  <a:srgbClr val="FF0000"/>
                </a:solidFill>
                <a:latin typeface="Times New Roman" pitchFamily="18" charset="0"/>
              </a:rPr>
              <a:t>cần </a:t>
            </a:r>
            <a:r>
              <a:rPr lang="en-US" altLang="en-US" sz="2800" b="1" i="1">
                <a:solidFill>
                  <a:srgbClr val="FF0000"/>
                </a:solidFill>
                <a:latin typeface="Times New Roman" pitchFamily="18" charset="0"/>
              </a:rPr>
              <a:t>phải </a:t>
            </a:r>
            <a:r>
              <a:rPr lang="vi-VN" altLang="en-US" sz="2800" b="1" i="1">
                <a:solidFill>
                  <a:srgbClr val="FF0000"/>
                </a:solidFill>
                <a:latin typeface="Times New Roman" pitchFamily="18" charset="0"/>
              </a:rPr>
              <a:t>sớm </a:t>
            </a:r>
            <a:r>
              <a:rPr lang="en-US" altLang="en-US" sz="2800" b="1" i="1">
                <a:solidFill>
                  <a:srgbClr val="FF0000"/>
                </a:solidFill>
                <a:latin typeface="Times New Roman" pitchFamily="18" charset="0"/>
              </a:rPr>
              <a:t>hợp nhất các tổ chức cộng sản?</a:t>
            </a:r>
          </a:p>
        </p:txBody>
      </p:sp>
      <p:sp>
        <p:nvSpPr>
          <p:cNvPr id="337927" name="Text Box 7"/>
          <p:cNvSpPr txBox="1">
            <a:spLocks noChangeArrowheads="1"/>
          </p:cNvSpPr>
          <p:nvPr/>
        </p:nvSpPr>
        <p:spPr bwMode="auto">
          <a:xfrm>
            <a:off x="89095" y="1407215"/>
            <a:ext cx="8610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000099"/>
                </a:solidFill>
                <a:latin typeface="Times New Roman" pitchFamily="18" charset="0"/>
              </a:rPr>
              <a:t>-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itchFamily="18" charset="0"/>
              </a:rPr>
              <a:t>Lần</a:t>
            </a:r>
            <a:r>
              <a:rPr lang="en-US" alt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itchFamily="18" charset="0"/>
              </a:rPr>
              <a:t>lượt</a:t>
            </a:r>
            <a:r>
              <a:rPr lang="en-US" alt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itchFamily="18" charset="0"/>
              </a:rPr>
              <a:t>ra</a:t>
            </a:r>
            <a:r>
              <a:rPr lang="en-US" alt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itchFamily="18" charset="0"/>
              </a:rPr>
              <a:t>đời</a:t>
            </a:r>
            <a:r>
              <a:rPr lang="en-US" alt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itchFamily="18" charset="0"/>
              </a:rPr>
              <a:t>và</a:t>
            </a:r>
            <a:r>
              <a:rPr lang="en-US" alt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itchFamily="18" charset="0"/>
              </a:rPr>
              <a:t>tồn</a:t>
            </a:r>
            <a:r>
              <a:rPr lang="en-US" alt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itchFamily="18" charset="0"/>
              </a:rPr>
              <a:t>tại</a:t>
            </a:r>
            <a:r>
              <a:rPr lang="en-US" alt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itchFamily="18" charset="0"/>
              </a:rPr>
              <a:t>đồng</a:t>
            </a:r>
            <a:r>
              <a:rPr lang="en-US" alt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itchFamily="18" charset="0"/>
              </a:rPr>
              <a:t>thời</a:t>
            </a:r>
            <a:r>
              <a:rPr lang="en-US" altLang="en-US" sz="4000" b="1" dirty="0">
                <a:solidFill>
                  <a:srgbClr val="000099"/>
                </a:solidFill>
                <a:latin typeface="Times New Roman" pitchFamily="18" charset="0"/>
              </a:rPr>
              <a:t> 3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itchFamily="18" charset="0"/>
              </a:rPr>
              <a:t>tổ</a:t>
            </a:r>
            <a:r>
              <a:rPr lang="en-US" alt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itchFamily="18" charset="0"/>
              </a:rPr>
              <a:t>chức</a:t>
            </a:r>
            <a:r>
              <a:rPr lang="en-US" alt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itchFamily="18" charset="0"/>
              </a:rPr>
              <a:t>cộng</a:t>
            </a:r>
            <a:r>
              <a:rPr lang="en-US" alt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itchFamily="18" charset="0"/>
              </a:rPr>
              <a:t>sản</a:t>
            </a:r>
            <a:r>
              <a:rPr lang="en-US" alt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itchFamily="18" charset="0"/>
              </a:rPr>
              <a:t>lãnh</a:t>
            </a:r>
            <a:r>
              <a:rPr lang="en-US" alt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itchFamily="18" charset="0"/>
              </a:rPr>
              <a:t>đạo</a:t>
            </a:r>
            <a:r>
              <a:rPr lang="en-US" alt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itchFamily="18" charset="0"/>
              </a:rPr>
              <a:t>các</a:t>
            </a:r>
            <a:r>
              <a:rPr lang="en-US" alt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itchFamily="18" charset="0"/>
              </a:rPr>
              <a:t>phong</a:t>
            </a:r>
            <a:r>
              <a:rPr lang="en-US" alt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itchFamily="18" charset="0"/>
              </a:rPr>
              <a:t>trào</a:t>
            </a:r>
            <a:r>
              <a:rPr lang="en-US" alt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itchFamily="18" charset="0"/>
              </a:rPr>
              <a:t>đấu</a:t>
            </a:r>
            <a:r>
              <a:rPr lang="en-US" alt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itchFamily="18" charset="0"/>
              </a:rPr>
              <a:t>tranh</a:t>
            </a:r>
            <a:r>
              <a:rPr lang="en-US" altLang="en-US" sz="4000" b="1" dirty="0">
                <a:solidFill>
                  <a:srgbClr val="000099"/>
                </a:solidFill>
                <a:latin typeface="Times New Roman" pitchFamily="18" charset="0"/>
              </a:rPr>
              <a:t>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24644" y="3890963"/>
            <a:ext cx="8880826" cy="3108326"/>
            <a:chOff x="1651" y="2163"/>
            <a:chExt cx="3330" cy="1958"/>
          </a:xfrm>
        </p:grpSpPr>
        <p:sp>
          <p:nvSpPr>
            <p:cNvPr id="19470" name="Text Box 9"/>
            <p:cNvSpPr txBox="1">
              <a:spLocks noChangeArrowheads="1"/>
            </p:cNvSpPr>
            <p:nvPr/>
          </p:nvSpPr>
          <p:spPr bwMode="auto">
            <a:xfrm>
              <a:off x="1724" y="2163"/>
              <a:ext cx="3257" cy="1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-"/>
              </a:pPr>
              <a:r>
                <a:rPr lang="en-US" altLang="en-US" sz="3200" b="1" dirty="0">
                  <a:solidFill>
                    <a:srgbClr val="CC3300"/>
                  </a:solidFill>
                  <a:latin typeface="Times New Roman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Times New Roman" pitchFamily="18" charset="0"/>
                </a:rPr>
                <a:t>Đông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Times New Roman" pitchFamily="18" charset="0"/>
                </a:rPr>
                <a:t>Dương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Times New Roman" pitchFamily="18" charset="0"/>
                </a:rPr>
                <a:t>Cộng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Times New Roman" pitchFamily="18" charset="0"/>
                </a:rPr>
                <a:t>sản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Times New Roman" pitchFamily="18" charset="0"/>
                </a:rPr>
                <a:t>Đảng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itchFamily="18" charset="0"/>
                </a:rPr>
                <a:t> (6/1929).</a:t>
              </a:r>
            </a:p>
            <a:p>
              <a:pPr>
                <a:spcBef>
                  <a:spcPct val="50000"/>
                </a:spcBef>
                <a:buFontTx/>
                <a:buChar char="-"/>
              </a:pPr>
              <a:r>
                <a:rPr lang="en-US" altLang="en-US" sz="3200" b="1" dirty="0">
                  <a:solidFill>
                    <a:srgbClr val="FF0000"/>
                  </a:solidFill>
                  <a:latin typeface="Times New Roman" pitchFamily="18" charset="0"/>
                </a:rPr>
                <a:t> An Nam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Times New Roman" pitchFamily="18" charset="0"/>
                </a:rPr>
                <a:t>Cộng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Times New Roman" pitchFamily="18" charset="0"/>
                </a:rPr>
                <a:t>sản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Times New Roman" pitchFamily="18" charset="0"/>
                </a:rPr>
                <a:t>Đảng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itchFamily="18" charset="0"/>
                </a:rPr>
                <a:t> (7/1929).</a:t>
              </a:r>
            </a:p>
            <a:p>
              <a:pPr>
                <a:spcBef>
                  <a:spcPct val="50000"/>
                </a:spcBef>
                <a:buFontTx/>
                <a:buChar char="-"/>
              </a:pPr>
              <a:r>
                <a:rPr lang="en-US" altLang="en-US" sz="32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Times New Roman" pitchFamily="18" charset="0"/>
                </a:rPr>
                <a:t>Đông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Times New Roman" pitchFamily="18" charset="0"/>
                </a:rPr>
                <a:t>Dương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Times New Roman" pitchFamily="18" charset="0"/>
                </a:rPr>
                <a:t>Cộng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Times New Roman" pitchFamily="18" charset="0"/>
                </a:rPr>
                <a:t>sản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Times New Roman" pitchFamily="18" charset="0"/>
                </a:rPr>
                <a:t>Liên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Times New Roman" pitchFamily="18" charset="0"/>
                </a:rPr>
                <a:t>đoàn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itchFamily="18" charset="0"/>
                </a:rPr>
                <a:t> ( 9 /1929).</a:t>
              </a:r>
            </a:p>
            <a:p>
              <a:pPr>
                <a:spcBef>
                  <a:spcPct val="50000"/>
                </a:spcBef>
              </a:pPr>
              <a:endParaRPr lang="en-US" altLang="en-US" sz="2400" b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9471" name="AutoShape 10"/>
            <p:cNvSpPr>
              <a:spLocks/>
            </p:cNvSpPr>
            <p:nvPr/>
          </p:nvSpPr>
          <p:spPr bwMode="auto">
            <a:xfrm>
              <a:off x="1651" y="2351"/>
              <a:ext cx="48" cy="982"/>
            </a:xfrm>
            <a:prstGeom prst="leftBrace">
              <a:avLst>
                <a:gd name="adj1" fmla="val 17048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</p:grpSp>
      <p:sp>
        <p:nvSpPr>
          <p:cNvPr id="337931" name="Text Box 11"/>
          <p:cNvSpPr txBox="1">
            <a:spLocks noChangeArrowheads="1"/>
          </p:cNvSpPr>
          <p:nvPr/>
        </p:nvSpPr>
        <p:spPr bwMode="auto">
          <a:xfrm>
            <a:off x="89095" y="3371919"/>
            <a:ext cx="7086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000099"/>
                </a:solidFill>
                <a:latin typeface="Times New Roman" pitchFamily="18" charset="0"/>
              </a:rPr>
              <a:t>-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itchFamily="18" charset="0"/>
              </a:rPr>
              <a:t>Thiếu</a:t>
            </a:r>
            <a:r>
              <a:rPr lang="en-US" alt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itchFamily="18" charset="0"/>
              </a:rPr>
              <a:t>sự</a:t>
            </a:r>
            <a:r>
              <a:rPr lang="en-US" alt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itchFamily="18" charset="0"/>
              </a:rPr>
              <a:t>lãnh</a:t>
            </a:r>
            <a:r>
              <a:rPr lang="en-US" alt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itchFamily="18" charset="0"/>
              </a:rPr>
              <a:t>đạo</a:t>
            </a:r>
            <a:r>
              <a:rPr lang="en-US" alt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itchFamily="18" charset="0"/>
              </a:rPr>
              <a:t>thống</a:t>
            </a:r>
            <a:r>
              <a:rPr lang="en-US" alt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itchFamily="18" charset="0"/>
              </a:rPr>
              <a:t>nhất</a:t>
            </a:r>
            <a:r>
              <a:rPr lang="en-US" altLang="en-US" sz="4000" b="1" dirty="0">
                <a:solidFill>
                  <a:srgbClr val="000099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37932" name="Text Box 12"/>
          <p:cNvSpPr txBox="1">
            <a:spLocks noChangeArrowheads="1"/>
          </p:cNvSpPr>
          <p:nvPr/>
        </p:nvSpPr>
        <p:spPr bwMode="auto">
          <a:xfrm>
            <a:off x="1557529" y="3900517"/>
            <a:ext cx="6248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FF0066"/>
                </a:solidFill>
                <a:latin typeface="Times New Roman" pitchFamily="18" charset="0"/>
              </a:rPr>
              <a:t>?</a:t>
            </a:r>
            <a:r>
              <a:rPr lang="en-US" altLang="en-US" sz="4000" b="1" i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6600"/>
                </a:solidFill>
                <a:latin typeface="Times New Roman" pitchFamily="18" charset="0"/>
              </a:rPr>
              <a:t>Trước</a:t>
            </a:r>
            <a:r>
              <a:rPr lang="en-US" altLang="en-US" sz="4000" b="1" i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6600"/>
                </a:solidFill>
                <a:latin typeface="Times New Roman" pitchFamily="18" charset="0"/>
              </a:rPr>
              <a:t>tình</a:t>
            </a:r>
            <a:r>
              <a:rPr lang="en-US" altLang="en-US" sz="4000" b="1" i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6600"/>
                </a:solidFill>
                <a:latin typeface="Times New Roman" pitchFamily="18" charset="0"/>
              </a:rPr>
              <a:t>hình</a:t>
            </a:r>
            <a:r>
              <a:rPr lang="en-US" altLang="en-US" sz="4000" b="1" i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6600"/>
                </a:solidFill>
                <a:latin typeface="Times New Roman" pitchFamily="18" charset="0"/>
              </a:rPr>
              <a:t>ấy</a:t>
            </a:r>
            <a:r>
              <a:rPr lang="en-US" altLang="en-US" sz="4000" b="1" i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6600"/>
                </a:solidFill>
                <a:latin typeface="Times New Roman" pitchFamily="18" charset="0"/>
              </a:rPr>
              <a:t>đặt</a:t>
            </a:r>
            <a:r>
              <a:rPr lang="en-US" altLang="en-US" sz="4000" b="1" i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6600"/>
                </a:solidFill>
                <a:latin typeface="Times New Roman" pitchFamily="18" charset="0"/>
              </a:rPr>
              <a:t>ra</a:t>
            </a:r>
            <a:r>
              <a:rPr lang="en-US" altLang="en-US" sz="4000" b="1" i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6600"/>
                </a:solidFill>
                <a:latin typeface="Times New Roman" pitchFamily="18" charset="0"/>
              </a:rPr>
              <a:t>yêu</a:t>
            </a:r>
            <a:r>
              <a:rPr lang="en-US" altLang="en-US" sz="4000" b="1" i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6600"/>
                </a:solidFill>
                <a:latin typeface="Times New Roman" pitchFamily="18" charset="0"/>
              </a:rPr>
              <a:t>cầu</a:t>
            </a:r>
            <a:r>
              <a:rPr lang="en-US" altLang="en-US" sz="4000" b="1" i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6600"/>
                </a:solidFill>
                <a:latin typeface="Times New Roman" pitchFamily="18" charset="0"/>
              </a:rPr>
              <a:t>cần</a:t>
            </a:r>
            <a:r>
              <a:rPr lang="en-US" altLang="en-US" sz="4000" b="1" i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6600"/>
                </a:solidFill>
                <a:latin typeface="Times New Roman" pitchFamily="18" charset="0"/>
              </a:rPr>
              <a:t>phải</a:t>
            </a:r>
            <a:r>
              <a:rPr lang="en-US" altLang="en-US" sz="4000" b="1" i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6600"/>
                </a:solidFill>
                <a:latin typeface="Times New Roman" pitchFamily="18" charset="0"/>
              </a:rPr>
              <a:t>làm</a:t>
            </a:r>
            <a:r>
              <a:rPr lang="en-US" altLang="en-US" sz="4000" b="1" i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6600"/>
                </a:solidFill>
                <a:latin typeface="Times New Roman" pitchFamily="18" charset="0"/>
              </a:rPr>
              <a:t>gì</a:t>
            </a:r>
            <a:r>
              <a:rPr lang="en-US" altLang="en-US" sz="4000" b="1" i="1" dirty="0">
                <a:solidFill>
                  <a:srgbClr val="006600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337933" name="Text Box 13"/>
          <p:cNvSpPr txBox="1">
            <a:spLocks noChangeArrowheads="1"/>
          </p:cNvSpPr>
          <p:nvPr/>
        </p:nvSpPr>
        <p:spPr bwMode="auto">
          <a:xfrm>
            <a:off x="1676400" y="5209713"/>
            <a:ext cx="7239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3333FF"/>
                </a:solidFill>
                <a:latin typeface="Times New Roman" pitchFamily="18" charset="0"/>
              </a:rPr>
              <a:t>Cần</a:t>
            </a:r>
            <a:r>
              <a:rPr lang="en-US" altLang="en-US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itchFamily="18" charset="0"/>
              </a:rPr>
              <a:t>phải</a:t>
            </a:r>
            <a:r>
              <a:rPr lang="en-US" altLang="en-US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itchFamily="18" charset="0"/>
              </a:rPr>
              <a:t>sớm</a:t>
            </a:r>
            <a:r>
              <a:rPr lang="en-US" altLang="en-US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itchFamily="18" charset="0"/>
              </a:rPr>
              <a:t>hợp</a:t>
            </a:r>
            <a:r>
              <a:rPr lang="en-US" altLang="en-US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itchFamily="18" charset="0"/>
              </a:rPr>
              <a:t>nhất</a:t>
            </a:r>
            <a:r>
              <a:rPr lang="en-US" altLang="en-US" sz="3200" b="1" dirty="0">
                <a:solidFill>
                  <a:srgbClr val="3333FF"/>
                </a:solidFill>
                <a:latin typeface="Times New Roman" pitchFamily="18" charset="0"/>
              </a:rPr>
              <a:t> 3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itchFamily="18" charset="0"/>
              </a:rPr>
              <a:t>tổ</a:t>
            </a:r>
            <a:r>
              <a:rPr lang="en-US" altLang="en-US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itchFamily="18" charset="0"/>
              </a:rPr>
              <a:t>chức</a:t>
            </a:r>
            <a:r>
              <a:rPr lang="en-US" altLang="en-US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itchFamily="18" charset="0"/>
              </a:rPr>
              <a:t>cộng</a:t>
            </a:r>
            <a:r>
              <a:rPr lang="en-US" altLang="en-US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itchFamily="18" charset="0"/>
              </a:rPr>
              <a:t>sản</a:t>
            </a:r>
            <a:r>
              <a:rPr lang="en-US" altLang="en-US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itchFamily="18" charset="0"/>
              </a:rPr>
              <a:t>thành</a:t>
            </a:r>
            <a:r>
              <a:rPr lang="en-US" altLang="en-US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itchFamily="18" charset="0"/>
              </a:rPr>
              <a:t>một</a:t>
            </a:r>
            <a:r>
              <a:rPr lang="en-US" altLang="en-US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itchFamily="18" charset="0"/>
              </a:rPr>
              <a:t>Đảng</a:t>
            </a:r>
            <a:r>
              <a:rPr lang="en-US" altLang="en-US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itchFamily="18" charset="0"/>
              </a:rPr>
              <a:t>duy</a:t>
            </a:r>
            <a:r>
              <a:rPr lang="en-US" altLang="en-US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itchFamily="18" charset="0"/>
              </a:rPr>
              <a:t>nhất</a:t>
            </a:r>
            <a:r>
              <a:rPr lang="en-US" altLang="en-US" sz="3200" b="1" dirty="0">
                <a:solidFill>
                  <a:srgbClr val="3333FF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37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37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37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337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37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5" dur="2000"/>
                                        <p:tgtEl>
                                          <p:spTgt spid="337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6" grpId="0"/>
      <p:bldP spid="337926" grpId="1"/>
      <p:bldP spid="337927" grpId="0"/>
      <p:bldP spid="337931" grpId="0"/>
      <p:bldP spid="337932" grpId="0"/>
      <p:bldP spid="337932" grpId="1"/>
      <p:bldP spid="337933" grpId="0"/>
      <p:bldP spid="33793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14400"/>
            <a:ext cx="7239000" cy="762000"/>
          </a:xfrm>
        </p:spPr>
        <p:txBody>
          <a:bodyPr/>
          <a:lstStyle/>
          <a:p>
            <a:pPr eaLnBrk="1" hangingPunct="1"/>
            <a:r>
              <a:rPr lang="en-US" alt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Ai </a:t>
            </a:r>
            <a:r>
              <a:rPr lang="en-US" alt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alt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alt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alt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đủ</a:t>
            </a:r>
            <a:r>
              <a:rPr lang="en-US" alt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uy</a:t>
            </a:r>
            <a:r>
              <a:rPr lang="en-US" alt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tín</a:t>
            </a:r>
            <a:r>
              <a:rPr lang="en-US" alt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đứng</a:t>
            </a:r>
            <a:r>
              <a:rPr lang="en-US" alt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ra</a:t>
            </a:r>
            <a:r>
              <a:rPr lang="en-US" alt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hợp</a:t>
            </a:r>
            <a:r>
              <a:rPr lang="en-US" alt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nhất</a:t>
            </a:r>
            <a:r>
              <a:rPr lang="en-US" alt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alt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tổ</a:t>
            </a:r>
            <a:r>
              <a:rPr lang="en-US" alt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chức</a:t>
            </a:r>
            <a:r>
              <a:rPr lang="en-US" alt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cộng</a:t>
            </a:r>
            <a:r>
              <a:rPr lang="en-US" alt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sản</a:t>
            </a:r>
            <a:r>
              <a:rPr lang="en-US" alt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alt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Việt</a:t>
            </a:r>
            <a:r>
              <a:rPr lang="en-US" alt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Nam?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altLang="en-US" sz="3200" b="1" i="1" dirty="0" smtClean="0">
                <a:solidFill>
                  <a:srgbClr val="FF0000"/>
                </a:solidFill>
                <a:latin typeface="Times New Roman" pitchFamily="18" charset="0"/>
              </a:rPr>
            </a:br>
            <a:endParaRPr lang="en-US" altLang="en-US" sz="3200" b="1" i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354309" name="Picture 5" descr="10827163-bac-ho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lum bright="20000"/>
          </a:blip>
          <a:srcRect l="21840" t="14592" r="21840" b="30721"/>
          <a:stretch>
            <a:fillRect/>
          </a:stretch>
        </p:blipFill>
        <p:spPr>
          <a:xfrm>
            <a:off x="5408613" y="1733550"/>
            <a:ext cx="3232150" cy="4356100"/>
          </a:xfrm>
          <a:ln w="57150" cmpd="thinThick">
            <a:solidFill>
              <a:srgbClr val="FF6600"/>
            </a:solidFill>
          </a:ln>
        </p:spPr>
      </p:pic>
      <p:sp>
        <p:nvSpPr>
          <p:cNvPr id="354310" name="Rectangle 6"/>
          <p:cNvSpPr>
            <a:spLocks noChangeArrowheads="1"/>
          </p:cNvSpPr>
          <p:nvPr/>
        </p:nvSpPr>
        <p:spPr bwMode="auto">
          <a:xfrm>
            <a:off x="166688" y="2144713"/>
            <a:ext cx="49387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i="1" dirty="0" err="1">
                <a:solidFill>
                  <a:srgbClr val="000099"/>
                </a:solidFill>
                <a:latin typeface="Times New Roman" pitchFamily="18" charset="0"/>
              </a:rPr>
              <a:t>Chỉ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itchFamily="18" charset="0"/>
              </a:rPr>
              <a:t>có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itchFamily="18" charset="0"/>
              </a:rPr>
              <a:t>đồng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itchFamily="18" charset="0"/>
              </a:rPr>
              <a:t>chí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itchFamily="18" charset="0"/>
              </a:rPr>
              <a:t>Nguyễn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itchFamily="18" charset="0"/>
              </a:rPr>
              <a:t>Ái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itchFamily="18" charset="0"/>
              </a:rPr>
              <a:t>Quốc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itchFamily="18" charset="0"/>
              </a:rPr>
              <a:t>mới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itchFamily="18" charset="0"/>
              </a:rPr>
              <a:t>có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itchFamily="18" charset="0"/>
              </a:rPr>
              <a:t>thể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itchFamily="18" charset="0"/>
              </a:rPr>
              <a:t>thống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itchFamily="18" charset="0"/>
              </a:rPr>
              <a:t>nhất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itchFamily="18" charset="0"/>
              </a:rPr>
              <a:t>các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itchFamily="18" charset="0"/>
              </a:rPr>
              <a:t>tổ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itchFamily="18" charset="0"/>
              </a:rPr>
              <a:t>chức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itchFamily="18" charset="0"/>
              </a:rPr>
              <a:t>cộng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itchFamily="18" charset="0"/>
              </a:rPr>
              <a:t>sản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itchFamily="18" charset="0"/>
              </a:rPr>
              <a:t> ở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itchFamily="18" charset="0"/>
              </a:rPr>
              <a:t>Việt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itchFamily="18" charset="0"/>
              </a:rPr>
              <a:t> Nam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itchFamily="18" charset="0"/>
              </a:rPr>
              <a:t>thành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itchFamily="18" charset="0"/>
              </a:rPr>
              <a:t>một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itchFamily="18" charset="0"/>
              </a:rPr>
              <a:t>Đảng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itchFamily="18" charset="0"/>
              </a:rPr>
              <a:t>duy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itchFamily="18" charset="0"/>
              </a:rPr>
              <a:t>nhất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5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6618" name="Text Box 10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52400" y="2590800"/>
            <a:ext cx="5562600" cy="3513138"/>
          </a:xfrm>
          <a:prstGeom prst="rect">
            <a:avLst/>
          </a:prstGeom>
          <a:solidFill>
            <a:schemeClr val="accent3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Ái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Quốc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chiến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sĩ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cộng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sâu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sắc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luận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tiễn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mạng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;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uy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phong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trào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mạng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quốc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;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ngưỡng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196624" name="Picture 16" descr="10827163-bac-ho1"/>
          <p:cNvPicPr>
            <a:picLocks noChangeAspect="1" noChangeArrowheads="1"/>
          </p:cNvPicPr>
          <p:nvPr/>
        </p:nvPicPr>
        <p:blipFill>
          <a:blip r:embed="rId4">
            <a:lum bright="20000"/>
          </a:blip>
          <a:srcRect l="21840" t="14592" r="21840" b="30721"/>
          <a:stretch>
            <a:fillRect/>
          </a:stretch>
        </p:blipFill>
        <p:spPr bwMode="auto">
          <a:xfrm>
            <a:off x="5715000" y="1884363"/>
            <a:ext cx="3276600" cy="4419600"/>
          </a:xfrm>
          <a:prstGeom prst="rect">
            <a:avLst/>
          </a:prstGeom>
          <a:noFill/>
          <a:ln w="57150" cmpd="thinThick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196625" name="Text Box 17"/>
          <p:cNvSpPr txBox="1">
            <a:spLocks noChangeArrowheads="1"/>
          </p:cNvSpPr>
          <p:nvPr/>
        </p:nvSpPr>
        <p:spPr bwMode="auto">
          <a:xfrm>
            <a:off x="609600" y="838200"/>
            <a:ext cx="81534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6600"/>
                </a:solidFill>
                <a:latin typeface="Times New Roman" pitchFamily="18" charset="0"/>
              </a:rPr>
              <a:t>   </a:t>
            </a:r>
            <a:r>
              <a:rPr lang="en-US" altLang="en-US" sz="3200" b="1" i="1">
                <a:solidFill>
                  <a:srgbClr val="006600"/>
                </a:solidFill>
                <a:latin typeface="Times New Roman" pitchFamily="18" charset="0"/>
              </a:rPr>
              <a:t>Vì sao chỉ có lãnh tụ Nguyễn Ái Quốc mới có thể hợp nhất 3 tổ chức cộng sản thành một Đảng duy nhất ? </a:t>
            </a:r>
          </a:p>
        </p:txBody>
      </p:sp>
      <p:sp>
        <p:nvSpPr>
          <p:cNvPr id="21510" name="Text Box 3"/>
          <p:cNvSpPr txBox="1">
            <a:spLocks noChangeArrowheads="1"/>
          </p:cNvSpPr>
          <p:nvPr/>
        </p:nvSpPr>
        <p:spPr bwMode="auto">
          <a:xfrm>
            <a:off x="4289425" y="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Lịch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sử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1511" name="Text Box 4"/>
          <p:cNvSpPr txBox="1">
            <a:spLocks noChangeArrowheads="1"/>
          </p:cNvSpPr>
          <p:nvPr/>
        </p:nvSpPr>
        <p:spPr bwMode="auto">
          <a:xfrm>
            <a:off x="2133600" y="467877"/>
            <a:ext cx="5683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</a:rPr>
              <a:t>ĐẢNG CỘNG SẢN VIỆT NAM RA ĐỜI.           </a:t>
            </a:r>
            <a:endParaRPr lang="en-US" alt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6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96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8" grpId="0" animBg="1"/>
      <p:bldP spid="1966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77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27" name="Text Box 7"/>
          <p:cNvSpPr txBox="1">
            <a:spLocks noChangeArrowheads="1"/>
          </p:cNvSpPr>
          <p:nvPr/>
        </p:nvSpPr>
        <p:spPr bwMode="auto">
          <a:xfrm>
            <a:off x="1587158" y="3052763"/>
            <a:ext cx="70961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000" b="1" dirty="0">
                <a:solidFill>
                  <a:srgbClr val="CC0099"/>
                </a:solidFill>
                <a:latin typeface="Times New Roman" pitchFamily="18" charset="0"/>
              </a:rPr>
              <a:t>2. </a:t>
            </a:r>
            <a:r>
              <a:rPr lang="en-US" altLang="en-US" sz="6000" b="1" dirty="0" err="1">
                <a:solidFill>
                  <a:srgbClr val="CC0099"/>
                </a:solidFill>
                <a:latin typeface="Times New Roman" pitchFamily="18" charset="0"/>
              </a:rPr>
              <a:t>Tìm</a:t>
            </a:r>
            <a:r>
              <a:rPr lang="en-US" altLang="en-US" sz="6000" b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CC0099"/>
                </a:solidFill>
                <a:latin typeface="Times New Roman" pitchFamily="18" charset="0"/>
              </a:rPr>
              <a:t>hiểu</a:t>
            </a:r>
            <a:r>
              <a:rPr lang="en-US" altLang="en-US" sz="6000" b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CC0099"/>
                </a:solidFill>
                <a:latin typeface="Times New Roman" pitchFamily="18" charset="0"/>
              </a:rPr>
              <a:t>về</a:t>
            </a:r>
            <a:r>
              <a:rPr lang="en-US" altLang="en-US" sz="6000" b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CC0099"/>
                </a:solidFill>
                <a:latin typeface="Times New Roman" pitchFamily="18" charset="0"/>
              </a:rPr>
              <a:t>Hội</a:t>
            </a:r>
            <a:r>
              <a:rPr lang="en-US" altLang="en-US" sz="6000" b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CC0099"/>
                </a:solidFill>
                <a:latin typeface="Times New Roman" pitchFamily="18" charset="0"/>
              </a:rPr>
              <a:t>nghị</a:t>
            </a:r>
            <a:r>
              <a:rPr lang="en-US" altLang="en-US" sz="6000" b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CC0099"/>
                </a:solidFill>
                <a:latin typeface="Times New Roman" pitchFamily="18" charset="0"/>
              </a:rPr>
              <a:t>thành</a:t>
            </a:r>
            <a:r>
              <a:rPr lang="en-US" altLang="en-US" sz="6000" b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CC0099"/>
                </a:solidFill>
                <a:latin typeface="Times New Roman" pitchFamily="18" charset="0"/>
              </a:rPr>
              <a:t>lập</a:t>
            </a:r>
            <a:r>
              <a:rPr lang="en-US" altLang="en-US" sz="6000" b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CC0099"/>
                </a:solidFill>
                <a:latin typeface="Times New Roman" pitchFamily="18" charset="0"/>
              </a:rPr>
              <a:t>Đảng</a:t>
            </a:r>
            <a:endParaRPr lang="en-US" altLang="en-US" sz="6000" b="1" dirty="0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22531" name="Text Box 11"/>
          <p:cNvSpPr txBox="1">
            <a:spLocks noChangeArrowheads="1"/>
          </p:cNvSpPr>
          <p:nvPr/>
        </p:nvSpPr>
        <p:spPr bwMode="auto">
          <a:xfrm>
            <a:off x="1752600" y="2590800"/>
            <a:ext cx="708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2534" name="Text Box 3"/>
          <p:cNvSpPr txBox="1">
            <a:spLocks noChangeArrowheads="1"/>
          </p:cNvSpPr>
          <p:nvPr/>
        </p:nvSpPr>
        <p:spPr bwMode="auto">
          <a:xfrm>
            <a:off x="3858986" y="381000"/>
            <a:ext cx="25418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Lịch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sử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2535" name="Text Box 4"/>
          <p:cNvSpPr txBox="1">
            <a:spLocks noChangeArrowheads="1"/>
          </p:cNvSpPr>
          <p:nvPr/>
        </p:nvSpPr>
        <p:spPr bwMode="auto">
          <a:xfrm>
            <a:off x="1295400" y="1082311"/>
            <a:ext cx="7391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ĐẢNG CỘNG SẢN VIỆT NAM RA ĐỜI.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7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 Box 8"/>
          <p:cNvSpPr txBox="1">
            <a:spLocks noChangeArrowheads="1"/>
          </p:cNvSpPr>
          <p:nvPr/>
        </p:nvSpPr>
        <p:spPr bwMode="auto">
          <a:xfrm>
            <a:off x="1599363" y="155069"/>
            <a:ext cx="655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3399"/>
                </a:solidFill>
                <a:latin typeface="Times New Roman" pitchFamily="18" charset="0"/>
              </a:rPr>
              <a:t>Hội</a:t>
            </a:r>
            <a:r>
              <a:rPr lang="en-US" altLang="en-US" sz="28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99"/>
                </a:solidFill>
                <a:latin typeface="Times New Roman" pitchFamily="18" charset="0"/>
              </a:rPr>
              <a:t>nghị</a:t>
            </a:r>
            <a:r>
              <a:rPr lang="en-US" altLang="en-US" sz="28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99"/>
                </a:solidFill>
                <a:latin typeface="Times New Roman" pitchFamily="18" charset="0"/>
              </a:rPr>
              <a:t>thành</a:t>
            </a:r>
            <a:r>
              <a:rPr lang="en-US" altLang="en-US" sz="28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99"/>
                </a:solidFill>
                <a:latin typeface="Times New Roman" pitchFamily="18" charset="0"/>
              </a:rPr>
              <a:t>lập</a:t>
            </a:r>
            <a:r>
              <a:rPr lang="en-US" altLang="en-US" sz="28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99"/>
                </a:solidFill>
                <a:latin typeface="Times New Roman" pitchFamily="18" charset="0"/>
              </a:rPr>
              <a:t>Đảng</a:t>
            </a:r>
            <a:r>
              <a:rPr lang="en-US" altLang="en-US" sz="2800" b="1" dirty="0">
                <a:solidFill>
                  <a:srgbClr val="FF3399"/>
                </a:solidFill>
                <a:latin typeface="Times New Roman" pitchFamily="18" charset="0"/>
              </a:rPr>
              <a:t>:</a:t>
            </a:r>
          </a:p>
        </p:txBody>
      </p:sp>
      <p:graphicFrame>
        <p:nvGraphicFramePr>
          <p:cNvPr id="319549" name="Group 61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228600" y="1490663"/>
          <a:ext cx="8839200" cy="5214937"/>
        </p:xfrm>
        <a:graphic>
          <a:graphicData uri="http://schemas.openxmlformats.org/drawingml/2006/table">
            <a:tbl>
              <a:tblPr/>
              <a:tblGrid>
                <a:gridCol w="1915738">
                  <a:extLst>
                    <a:ext uri="{9D8B030D-6E8A-4147-A177-3AD203B41FA5}"/>
                  </a:extLst>
                </a:gridCol>
                <a:gridCol w="6923462">
                  <a:extLst>
                    <a:ext uri="{9D8B030D-6E8A-4147-A177-3AD203B41FA5}"/>
                  </a:extLst>
                </a:gridCol>
              </a:tblGrid>
              <a:tr h="96992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anose="02020603050405020304" pitchFamily="18" charset="0"/>
                        </a:rPr>
                        <a:t>Thời</a:t>
                      </a: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anose="02020603050405020304" pitchFamily="18" charset="0"/>
                        </a:rPr>
                        <a:t>gian</a:t>
                      </a: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FAFE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FAFE"/>
                    </a:solidFill>
                  </a:tcPr>
                </a:tc>
                <a:extLst>
                  <a:ext uri="{0D108BD9-81ED-4DB2-BD59-A6C34878D82A}"/>
                </a:extLst>
              </a:tr>
              <a:tr h="79515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anose="02020603050405020304" pitchFamily="18" charset="0"/>
                        </a:rPr>
                        <a:t>Địa điểm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FAFE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FAFE"/>
                    </a:solidFill>
                  </a:tcPr>
                </a:tc>
                <a:extLst>
                  <a:ext uri="{0D108BD9-81ED-4DB2-BD59-A6C34878D82A}"/>
                </a:extLst>
              </a:tr>
              <a:tr h="112895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anose="02020603050405020304" pitchFamily="18" charset="0"/>
                        </a:rPr>
                        <a:t>Người chủ trì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FAFE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FAFE"/>
                    </a:solidFill>
                  </a:tcPr>
                </a:tc>
                <a:extLst>
                  <a:ext uri="{0D108BD9-81ED-4DB2-BD59-A6C34878D82A}"/>
                </a:extLst>
              </a:tr>
              <a:tr h="232089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anose="02020603050405020304" pitchFamily="18" charset="0"/>
                        </a:rPr>
                        <a:t>Kết</a:t>
                      </a: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anose="02020603050405020304" pitchFamily="18" charset="0"/>
                        </a:rPr>
                        <a:t>quả</a:t>
                      </a: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FAFE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FAFE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19515" name="Text Box 27"/>
          <p:cNvSpPr txBox="1">
            <a:spLocks noChangeArrowheads="1"/>
          </p:cNvSpPr>
          <p:nvPr/>
        </p:nvSpPr>
        <p:spPr bwMode="auto">
          <a:xfrm>
            <a:off x="2133600" y="1536700"/>
            <a:ext cx="6546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i="1" dirty="0">
                <a:solidFill>
                  <a:schemeClr val="tx2"/>
                </a:solidFill>
                <a:latin typeface="Times New Roman" pitchFamily="18" charset="0"/>
              </a:rPr>
              <a:t> 	- </a:t>
            </a:r>
            <a:r>
              <a:rPr lang="en-US" altLang="en-US" sz="3200" b="1" i="1" dirty="0" err="1">
                <a:solidFill>
                  <a:schemeClr val="tx2"/>
                </a:solidFill>
                <a:latin typeface="Times New Roman" pitchFamily="18" charset="0"/>
              </a:rPr>
              <a:t>Ngày</a:t>
            </a:r>
            <a:r>
              <a:rPr lang="en-US" altLang="en-US" sz="3200" b="1" i="1" dirty="0">
                <a:solidFill>
                  <a:schemeClr val="tx2"/>
                </a:solidFill>
                <a:latin typeface="Times New Roman" pitchFamily="18" charset="0"/>
              </a:rPr>
              <a:t> 3 – 2 –1930</a:t>
            </a:r>
          </a:p>
        </p:txBody>
      </p:sp>
      <p:sp>
        <p:nvSpPr>
          <p:cNvPr id="319516" name="Text Box 28"/>
          <p:cNvSpPr txBox="1">
            <a:spLocks noChangeArrowheads="1"/>
          </p:cNvSpPr>
          <p:nvPr/>
        </p:nvSpPr>
        <p:spPr bwMode="auto">
          <a:xfrm>
            <a:off x="2133600" y="2438400"/>
            <a:ext cx="6553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i="1">
                <a:solidFill>
                  <a:schemeClr val="tx2"/>
                </a:solidFill>
                <a:latin typeface="Times New Roman" pitchFamily="18" charset="0"/>
              </a:rPr>
              <a:t>	- Tại Hồng Công (Trung Quốc)</a:t>
            </a:r>
          </a:p>
        </p:txBody>
      </p:sp>
      <p:sp>
        <p:nvSpPr>
          <p:cNvPr id="319517" name="Text Box 29"/>
          <p:cNvSpPr txBox="1">
            <a:spLocks noChangeArrowheads="1"/>
          </p:cNvSpPr>
          <p:nvPr/>
        </p:nvSpPr>
        <p:spPr bwMode="auto">
          <a:xfrm>
            <a:off x="2133600" y="3505200"/>
            <a:ext cx="601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6600"/>
                </a:solidFill>
                <a:latin typeface="Times New Roman" pitchFamily="18" charset="0"/>
              </a:rPr>
              <a:t>	- </a:t>
            </a:r>
            <a:r>
              <a:rPr lang="en-US" altLang="en-US" sz="3200" b="1" i="1">
                <a:solidFill>
                  <a:schemeClr val="tx2"/>
                </a:solidFill>
                <a:latin typeface="Times New Roman" pitchFamily="18" charset="0"/>
              </a:rPr>
              <a:t>Đồng chí Nguyễn Ái Quốc</a:t>
            </a:r>
          </a:p>
        </p:txBody>
      </p:sp>
      <p:sp>
        <p:nvSpPr>
          <p:cNvPr id="319519" name="Text Box 31"/>
          <p:cNvSpPr txBox="1">
            <a:spLocks noChangeArrowheads="1"/>
          </p:cNvSpPr>
          <p:nvPr/>
        </p:nvSpPr>
        <p:spPr bwMode="auto">
          <a:xfrm>
            <a:off x="2133600" y="4333875"/>
            <a:ext cx="69342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006600"/>
                </a:solidFill>
                <a:latin typeface="Times New Roman" pitchFamily="18" charset="0"/>
              </a:rPr>
              <a:t> 	- </a:t>
            </a:r>
            <a:r>
              <a:rPr lang="en-US" altLang="en-US" sz="2800" b="1" i="1" dirty="0" err="1">
                <a:solidFill>
                  <a:schemeClr val="tx2"/>
                </a:solidFill>
                <a:latin typeface="Times New Roman" pitchFamily="18" charset="0"/>
              </a:rPr>
              <a:t>Hợp</a:t>
            </a:r>
            <a:r>
              <a:rPr lang="en-US" altLang="en-US" sz="28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tx2"/>
                </a:solidFill>
                <a:latin typeface="Times New Roman" pitchFamily="18" charset="0"/>
              </a:rPr>
              <a:t>nhất</a:t>
            </a:r>
            <a:r>
              <a:rPr lang="en-US" altLang="en-US" sz="2800" b="1" i="1" dirty="0">
                <a:solidFill>
                  <a:schemeClr val="tx2"/>
                </a:solidFill>
                <a:latin typeface="Times New Roman" pitchFamily="18" charset="0"/>
              </a:rPr>
              <a:t> 3 </a:t>
            </a:r>
            <a:r>
              <a:rPr lang="en-US" altLang="en-US" sz="2800" b="1" i="1" dirty="0" err="1">
                <a:solidFill>
                  <a:schemeClr val="tx2"/>
                </a:solidFill>
                <a:latin typeface="Times New Roman" pitchFamily="18" charset="0"/>
              </a:rPr>
              <a:t>tổ</a:t>
            </a:r>
            <a:r>
              <a:rPr lang="en-US" altLang="en-US" sz="28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tx2"/>
                </a:solidFill>
                <a:latin typeface="Times New Roman" pitchFamily="18" charset="0"/>
              </a:rPr>
              <a:t>chức</a:t>
            </a:r>
            <a:r>
              <a:rPr lang="en-US" altLang="en-US" sz="28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tx2"/>
                </a:solidFill>
                <a:latin typeface="Times New Roman" pitchFamily="18" charset="0"/>
              </a:rPr>
              <a:t>cộng</a:t>
            </a:r>
            <a:r>
              <a:rPr lang="en-US" altLang="en-US" sz="28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tx2"/>
                </a:solidFill>
                <a:latin typeface="Times New Roman" pitchFamily="18" charset="0"/>
              </a:rPr>
              <a:t>sản</a:t>
            </a:r>
            <a:r>
              <a:rPr lang="en-US" altLang="en-US" sz="28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tx2"/>
                </a:solidFill>
                <a:latin typeface="Times New Roman" pitchFamily="18" charset="0"/>
              </a:rPr>
              <a:t>thành</a:t>
            </a:r>
            <a:r>
              <a:rPr lang="en-US" altLang="en-US" sz="28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tx2"/>
                </a:solidFill>
                <a:latin typeface="Times New Roman" pitchFamily="18" charset="0"/>
              </a:rPr>
              <a:t>một</a:t>
            </a:r>
            <a:r>
              <a:rPr lang="en-US" altLang="en-US" sz="28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tx2"/>
                </a:solidFill>
                <a:latin typeface="Times New Roman" pitchFamily="18" charset="0"/>
              </a:rPr>
              <a:t>Đảng</a:t>
            </a:r>
            <a:r>
              <a:rPr lang="en-US" altLang="en-US" sz="28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tx2"/>
                </a:solidFill>
                <a:latin typeface="Times New Roman" pitchFamily="18" charset="0"/>
              </a:rPr>
              <a:t>duy</a:t>
            </a:r>
            <a:r>
              <a:rPr lang="en-US" altLang="en-US" sz="28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tx2"/>
                </a:solidFill>
                <a:latin typeface="Times New Roman" pitchFamily="18" charset="0"/>
              </a:rPr>
              <a:t>nhất</a:t>
            </a:r>
            <a:r>
              <a:rPr lang="en-US" altLang="en-US" sz="28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tx2"/>
                </a:solidFill>
                <a:latin typeface="Times New Roman" pitchFamily="18" charset="0"/>
              </a:rPr>
              <a:t>lấy</a:t>
            </a:r>
            <a:r>
              <a:rPr lang="en-US" altLang="en-US" sz="28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tx2"/>
                </a:solidFill>
                <a:latin typeface="Times New Roman" pitchFamily="18" charset="0"/>
              </a:rPr>
              <a:t>tên</a:t>
            </a:r>
            <a:r>
              <a:rPr lang="en-US" altLang="en-US" sz="28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tx2"/>
                </a:solidFill>
                <a:latin typeface="Times New Roman" pitchFamily="18" charset="0"/>
              </a:rPr>
              <a:t>là</a:t>
            </a:r>
            <a:r>
              <a:rPr lang="en-US" altLang="en-US" sz="28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tx2"/>
                </a:solidFill>
                <a:latin typeface="Times New Roman" pitchFamily="18" charset="0"/>
              </a:rPr>
              <a:t>Đảng</a:t>
            </a:r>
            <a:r>
              <a:rPr lang="en-US" altLang="en-US" sz="28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tx2"/>
                </a:solidFill>
                <a:latin typeface="Times New Roman" pitchFamily="18" charset="0"/>
              </a:rPr>
              <a:t>Cộng</a:t>
            </a:r>
            <a:r>
              <a:rPr lang="en-US" altLang="en-US" sz="28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tx2"/>
                </a:solidFill>
                <a:latin typeface="Times New Roman" pitchFamily="18" charset="0"/>
              </a:rPr>
              <a:t>sản</a:t>
            </a:r>
            <a:r>
              <a:rPr lang="en-US" altLang="en-US" sz="28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tx2"/>
                </a:solidFill>
                <a:latin typeface="Times New Roman" pitchFamily="18" charset="0"/>
              </a:rPr>
              <a:t>Việt</a:t>
            </a:r>
            <a:r>
              <a:rPr lang="en-US" altLang="en-US" sz="2800" b="1" i="1" dirty="0">
                <a:solidFill>
                  <a:schemeClr val="tx2"/>
                </a:solidFill>
                <a:latin typeface="Times New Roman" pitchFamily="18" charset="0"/>
              </a:rPr>
              <a:t> Nam</a:t>
            </a:r>
            <a:r>
              <a:rPr lang="en-US" altLang="en-US" sz="2800" b="1" i="1" dirty="0">
                <a:solidFill>
                  <a:srgbClr val="006600"/>
                </a:solidFill>
                <a:latin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nl-NL" altLang="en-US" sz="2800" b="1" i="1" dirty="0">
                <a:solidFill>
                  <a:schemeClr val="tx2"/>
                </a:solidFill>
                <a:latin typeface="Times New Roman" pitchFamily="18" charset="0"/>
              </a:rPr>
              <a:t>	- Đề ra đường lối hoạt động cho cách mạng Việt Nam.</a:t>
            </a:r>
            <a:endParaRPr lang="en-US" altLang="en-US" sz="2800" b="1" i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3578" name="Line 17"/>
          <p:cNvSpPr>
            <a:spLocks noChangeShapeType="1"/>
          </p:cNvSpPr>
          <p:nvPr/>
        </p:nvSpPr>
        <p:spPr bwMode="auto">
          <a:xfrm flipV="1">
            <a:off x="15875" y="708025"/>
            <a:ext cx="76200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9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95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9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9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19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1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19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515" grpId="0"/>
      <p:bldP spid="319516" grpId="0"/>
      <p:bldP spid="319517" grpId="0"/>
      <p:bldP spid="3195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209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533400" y="381000"/>
            <a:ext cx="861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 b="1">
              <a:solidFill>
                <a:srgbClr val="FF3300"/>
              </a:solidFill>
              <a:latin typeface=".VnTimeH" pitchFamily="34" charset="0"/>
            </a:endParaRPr>
          </a:p>
        </p:txBody>
      </p:sp>
      <p:pic>
        <p:nvPicPr>
          <p:cNvPr id="16388" name="Picture 1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7088" y="307975"/>
            <a:ext cx="3519487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5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8" y="695325"/>
            <a:ext cx="4092575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3813" y="3390900"/>
            <a:ext cx="93376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- 2 đại biểu Đông Dương Cộng sản Đảng: Trịnh Đình Cửu, Nguyễn Đức Cảnh</a:t>
            </a:r>
            <a:endParaRPr lang="en-US" altLang="en-US" sz="3600" b="1">
              <a:solidFill>
                <a:srgbClr val="3333FF"/>
              </a:solidFill>
              <a:latin typeface=".VnTime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04800" y="4462463"/>
            <a:ext cx="89423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- 2 đại biểu An Nam Cộng sản Đảng: Nguyễn Thiệu, Châu Văn Liêm</a:t>
            </a:r>
            <a:endParaRPr lang="en-US" altLang="en-US" sz="3600" b="1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066800" y="5589588"/>
            <a:ext cx="9118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Đồng chí  Nguyễn Ái Quốc đại biểu cho Quốc tế cộng sản 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304800" y="-471488"/>
            <a:ext cx="9753600" cy="7800976"/>
            <a:chOff x="-192" y="-297"/>
            <a:chExt cx="6144" cy="4914"/>
          </a:xfrm>
        </p:grpSpPr>
        <p:pic>
          <p:nvPicPr>
            <p:cNvPr id="26626" name="Picture 5" descr="IMG0022A.jpg 6 người có mặt trong cuộc họp thành lập Đảng CSVN (1930) picture by april_in_rain">
              <a:hlinkClick r:id="rId2" tooltip="Le Paria (chưa được viết)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92" y="-297"/>
              <a:ext cx="6144" cy="4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27" name="Text Box 6"/>
            <p:cNvSpPr txBox="1">
              <a:spLocks noChangeArrowheads="1"/>
            </p:cNvSpPr>
            <p:nvPr/>
          </p:nvSpPr>
          <p:spPr bwMode="auto">
            <a:xfrm>
              <a:off x="864" y="1440"/>
              <a:ext cx="110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Lê Hồng Sơn</a:t>
              </a:r>
            </a:p>
          </p:txBody>
        </p:sp>
        <p:sp>
          <p:nvSpPr>
            <p:cNvPr id="26628" name="Rectangle 7"/>
            <p:cNvSpPr>
              <a:spLocks noChangeArrowheads="1"/>
            </p:cNvSpPr>
            <p:nvPr/>
          </p:nvSpPr>
          <p:spPr bwMode="auto">
            <a:xfrm>
              <a:off x="535" y="4114"/>
              <a:ext cx="110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Châu Văn Liêm</a:t>
              </a:r>
            </a:p>
          </p:txBody>
        </p:sp>
        <p:sp>
          <p:nvSpPr>
            <p:cNvPr id="26629" name="Rectangle 8"/>
            <p:cNvSpPr>
              <a:spLocks noChangeArrowheads="1"/>
            </p:cNvSpPr>
            <p:nvPr/>
          </p:nvSpPr>
          <p:spPr bwMode="auto">
            <a:xfrm>
              <a:off x="2208" y="1449"/>
              <a:ext cx="99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Hồ Tùng Mậu</a:t>
              </a:r>
            </a:p>
          </p:txBody>
        </p:sp>
        <p:sp>
          <p:nvSpPr>
            <p:cNvPr id="26630" name="Rectangle 9"/>
            <p:cNvSpPr>
              <a:spLocks noChangeArrowheads="1"/>
            </p:cNvSpPr>
            <p:nvPr/>
          </p:nvSpPr>
          <p:spPr bwMode="auto">
            <a:xfrm>
              <a:off x="3580" y="1440"/>
              <a:ext cx="112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Trịnh Đình Cửu</a:t>
              </a:r>
            </a:p>
          </p:txBody>
        </p:sp>
        <p:sp>
          <p:nvSpPr>
            <p:cNvPr id="26631" name="Rectangle 10"/>
            <p:cNvSpPr>
              <a:spLocks noChangeArrowheads="1"/>
            </p:cNvSpPr>
            <p:nvPr/>
          </p:nvSpPr>
          <p:spPr bwMode="auto">
            <a:xfrm>
              <a:off x="2096" y="4131"/>
              <a:ext cx="126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Nguyễn Đức Cảnh</a:t>
              </a:r>
            </a:p>
          </p:txBody>
        </p:sp>
        <p:sp>
          <p:nvSpPr>
            <p:cNvPr id="26632" name="Rectangle 11"/>
            <p:cNvSpPr>
              <a:spLocks noChangeArrowheads="1"/>
            </p:cNvSpPr>
            <p:nvPr/>
          </p:nvSpPr>
          <p:spPr bwMode="auto">
            <a:xfrm>
              <a:off x="3806" y="4117"/>
              <a:ext cx="9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Nguyễn Thiệu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4339</TotalTime>
  <Words>447</Words>
  <Application>Microsoft Office PowerPoint</Application>
  <PresentationFormat>On-screen Show (4:3)</PresentationFormat>
  <Paragraphs>51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Echo</vt:lpstr>
      <vt:lpstr>PowerPoint Presentation</vt:lpstr>
      <vt:lpstr>PowerPoint Presentation</vt:lpstr>
      <vt:lpstr>PowerPoint Presentation</vt:lpstr>
      <vt:lpstr>Ai là người có đủ uy tín đứng ra hợp nhất các tổ chức cộng sản ở Việt Nam?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</vt:lpstr>
      <vt:lpstr>PowerPoint Presentation</vt:lpstr>
    </vt:vector>
  </TitlesOfParts>
  <Company>QUANGTUYEN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</dc:creator>
  <cp:lastModifiedBy>PC</cp:lastModifiedBy>
  <cp:revision>341</cp:revision>
  <dcterms:created xsi:type="dcterms:W3CDTF">2007-06-26T09:02:10Z</dcterms:created>
  <dcterms:modified xsi:type="dcterms:W3CDTF">2021-10-27T14:38:43Z</dcterms:modified>
</cp:coreProperties>
</file>